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5E1DAE-5168-4942-8626-9E755ADAA376}" v="13" dt="2025-11-17T06:00:07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A234E4-4952-46FA-A440-06688BCBD580}" type="datetimeFigureOut">
              <a:rPr lang="en-US" smtClean="0"/>
              <a:t>11/19/2025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88E552-0979-4BCD-9FE3-C39907FBD6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17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Behalf of your 2025 SNOA Football Board, we want to say Congrats to all.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Everyone wants these assignments, But you all were selected, And we have confidence in you and your officiating ability.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301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Poor Preparation will lead to a poor performance. Please step it up a notch and let's give these kids the best we got.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66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might be working with officials from other parts of the state and other crews. Be the BEST crew mate you can be.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895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can’t let the game get out of control.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64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 the best dead ball official you can be. Head on a swivel.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109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Player Safety trumps everything. Let’s always protect the student athletes.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655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 Jeans, No shorts, No T shirts, Look Professional in your uniform.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4495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PROTECT THE SNOA SHIELD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88E552-0979-4BCD-9FE3-C39907FBD60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315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11/19/2025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6AAB0-0431-2465-FAC1-2BD48424E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943" y="2427514"/>
            <a:ext cx="8697060" cy="3646715"/>
          </a:xfrm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b="1" dirty="0"/>
              <a:t>2025 Nevada State                         Football Championships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10808-24BA-8948-2125-39F276F3219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z="3600" b="1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7" name="Picture 6" descr="A logo of a football&#10;&#10;AI-generated content may be incorrect.">
            <a:extLst>
              <a:ext uri="{FF2B5EF4-FFF2-40B4-BE49-F238E27FC236}">
                <a16:creationId xmlns:a16="http://schemas.microsoft.com/office/drawing/2014/main" id="{0D861B0B-9BE4-E4B9-3C45-AEA0A4924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244" y="326433"/>
            <a:ext cx="4528457" cy="3102565"/>
          </a:xfrm>
          <a:prstGeom prst="rect">
            <a:avLst/>
          </a:prstGeom>
        </p:spPr>
      </p:pic>
      <p:pic>
        <p:nvPicPr>
          <p:cNvPr id="9" name="Picture 8" descr="A cartoon of a referee&#10;&#10;AI-generated content may be incorrect.">
            <a:extLst>
              <a:ext uri="{FF2B5EF4-FFF2-40B4-BE49-F238E27FC236}">
                <a16:creationId xmlns:a16="http://schemas.microsoft.com/office/drawing/2014/main" id="{DFFD9665-B931-C34B-A07A-177AD723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8144" y="108788"/>
            <a:ext cx="1839685" cy="3537857"/>
          </a:xfrm>
          <a:prstGeom prst="rect">
            <a:avLst/>
          </a:prstGeom>
        </p:spPr>
      </p:pic>
      <p:pic>
        <p:nvPicPr>
          <p:cNvPr id="10" name="Picture 9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BF661C47-DD94-2298-8794-EE35CA650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8465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3F8C0-A87D-FC2C-E774-276E3E540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CONGRATULATIONS </a:t>
            </a:r>
          </a:p>
        </p:txBody>
      </p:sp>
      <p:pic>
        <p:nvPicPr>
          <p:cNvPr id="6" name="ST. SNOA 2025">
            <a:hlinkClick r:id="" action="ppaction://media"/>
            <a:extLst>
              <a:ext uri="{FF2B5EF4-FFF2-40B4-BE49-F238E27FC236}">
                <a16:creationId xmlns:a16="http://schemas.microsoft.com/office/drawing/2014/main" id="{91356460-BD11-55EB-527B-A6F0E3401E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4730" y="1930400"/>
            <a:ext cx="9083186" cy="3973285"/>
          </a:xfrm>
          <a:prstGeom prst="rect">
            <a:avLst/>
          </a:prstGeom>
        </p:spPr>
      </p:pic>
      <p:pic>
        <p:nvPicPr>
          <p:cNvPr id="7" name="Picture 6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BD758D7F-2BC4-B2B5-052C-B9EFFF737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0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black and white striped shirt and a black and white hat&#10;&#10;AI-generated content may be incorrect.">
            <a:extLst>
              <a:ext uri="{FF2B5EF4-FFF2-40B4-BE49-F238E27FC236}">
                <a16:creationId xmlns:a16="http://schemas.microsoft.com/office/drawing/2014/main" id="{7EFAC8EA-3444-0F71-65A6-3BAB3B7B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950" y="356909"/>
            <a:ext cx="8767249" cy="6144181"/>
          </a:xfrm>
          <a:prstGeom prst="rect">
            <a:avLst/>
          </a:prstGeom>
        </p:spPr>
      </p:pic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1893AADA-E6AE-14C3-47DB-31FB2BD4E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80F6D50-B8DA-FDCF-6375-3182211B74BC}"/>
              </a:ext>
            </a:extLst>
          </p:cNvPr>
          <p:cNvSpPr txBox="1"/>
          <p:nvPr/>
        </p:nvSpPr>
        <p:spPr>
          <a:xfrm>
            <a:off x="9938657" y="870857"/>
            <a:ext cx="21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</a:t>
            </a:r>
            <a:r>
              <a:rPr lang="en-US" sz="4400" b="1" dirty="0"/>
              <a:t>Let’s Do This </a:t>
            </a:r>
          </a:p>
        </p:txBody>
      </p:sp>
    </p:spTree>
    <p:extLst>
      <p:ext uri="{BB962C8B-B14F-4D97-AF65-F5344CB8AC3E}">
        <p14:creationId xmlns:p14="http://schemas.microsoft.com/office/powerpoint/2010/main" val="443307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6811474-83AE-E5AF-4978-BC74FE556C15}"/>
              </a:ext>
            </a:extLst>
          </p:cNvPr>
          <p:cNvSpPr txBox="1"/>
          <p:nvPr/>
        </p:nvSpPr>
        <p:spPr>
          <a:xfrm>
            <a:off x="337457" y="217714"/>
            <a:ext cx="957942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 </a:t>
            </a:r>
            <a:r>
              <a:rPr lang="en-US" sz="4000" b="1" dirty="0">
                <a:solidFill>
                  <a:schemeClr val="accent1"/>
                </a:solidFill>
              </a:rPr>
              <a:t>Expectations of Officials in Playoff Games.</a:t>
            </a:r>
          </a:p>
          <a:p>
            <a:pPr>
              <a:buNone/>
            </a:pPr>
            <a:endParaRPr lang="en-US" sz="3200" b="1" dirty="0">
              <a:solidFill>
                <a:schemeClr val="accent1"/>
              </a:solidFill>
            </a:endParaRPr>
          </a:p>
          <a:p>
            <a:pPr>
              <a:buNone/>
            </a:pPr>
            <a:r>
              <a:rPr lang="en-US" sz="3600" b="1" dirty="0">
                <a:solidFill>
                  <a:schemeClr val="accent1"/>
                </a:solidFill>
              </a:rPr>
              <a:t>1. Professionalism / Composure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Maintain </a:t>
            </a:r>
            <a:r>
              <a:rPr lang="en-US" sz="3600" b="1" dirty="0">
                <a:solidFill>
                  <a:schemeClr val="accent1"/>
                </a:solidFill>
              </a:rPr>
              <a:t>calm, confident body language</a:t>
            </a:r>
            <a:r>
              <a:rPr lang="en-US" sz="3600" dirty="0">
                <a:solidFill>
                  <a:schemeClr val="accent1"/>
                </a:solidFill>
              </a:rPr>
              <a:t> regardless of the intensity.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Treat coaches, players, game management, and fellow officials with </a:t>
            </a:r>
            <a:r>
              <a:rPr lang="en-US" sz="3600" b="1" dirty="0">
                <a:solidFill>
                  <a:schemeClr val="accent1"/>
                </a:solidFill>
              </a:rPr>
              <a:t>respect</a:t>
            </a:r>
            <a:r>
              <a:rPr lang="en-US" sz="3600" dirty="0">
                <a:solidFill>
                  <a:schemeClr val="accent1"/>
                </a:solidFill>
              </a:rPr>
              <a:t> always.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accent1"/>
                </a:solidFill>
              </a:rPr>
              <a:t>Do not let your emotions dictate decisions</a:t>
            </a:r>
            <a:r>
              <a:rPr lang="en-US" sz="3600" dirty="0">
                <a:solidFill>
                  <a:schemeClr val="accent1"/>
                </a:solidFill>
              </a:rPr>
              <a:t>—it’s a high-stakes environment, but judgment must remain objective.</a:t>
            </a:r>
            <a:endParaRPr lang="en-US" sz="3600" dirty="0"/>
          </a:p>
        </p:txBody>
      </p:sp>
      <p:pic>
        <p:nvPicPr>
          <p:cNvPr id="5" name="Picture 4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6FBC48FC-E7D7-299D-D038-5395F1147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8549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B5C0549-604A-AA11-259A-E89FB2F5CE16}"/>
              </a:ext>
            </a:extLst>
          </p:cNvPr>
          <p:cNvSpPr txBox="1"/>
          <p:nvPr/>
        </p:nvSpPr>
        <p:spPr>
          <a:xfrm>
            <a:off x="468086" y="457200"/>
            <a:ext cx="9525000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accent1"/>
                </a:solidFill>
              </a:rPr>
              <a:t>2. Rule Knowledge &amp; Consistency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Apply rules accurately</a:t>
            </a:r>
            <a:r>
              <a:rPr lang="en-US" sz="3600" b="1" dirty="0">
                <a:solidFill>
                  <a:schemeClr val="accent1"/>
                </a:solidFill>
              </a:rPr>
              <a:t> </a:t>
            </a:r>
            <a:r>
              <a:rPr lang="en-US" sz="3600" dirty="0">
                <a:solidFill>
                  <a:schemeClr val="accent1"/>
                </a:solidFill>
              </a:rPr>
              <a:t>and consistently throughout the entire game.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Be prepared for </a:t>
            </a:r>
            <a:r>
              <a:rPr lang="en-US" sz="3600" b="1" dirty="0">
                <a:solidFill>
                  <a:schemeClr val="accent1"/>
                </a:solidFill>
              </a:rPr>
              <a:t>rare or unusual situations</a:t>
            </a:r>
            <a:r>
              <a:rPr lang="en-US" sz="3600" dirty="0">
                <a:solidFill>
                  <a:schemeClr val="accent1"/>
                </a:solidFill>
              </a:rPr>
              <a:t> that may arise more frequently in playoff scenarios. </a:t>
            </a:r>
            <a:r>
              <a:rPr lang="en-US" sz="3600" b="1" dirty="0">
                <a:solidFill>
                  <a:schemeClr val="accent1"/>
                </a:solidFill>
              </a:rPr>
              <a:t>Expect the Unexpected</a:t>
            </a:r>
            <a:r>
              <a:rPr lang="en-US" sz="3600" dirty="0">
                <a:solidFill>
                  <a:schemeClr val="accent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Use proper penalty enforcement mechanics—and administration, everyone has a role, clock status.</a:t>
            </a:r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8CF8B0FF-6C48-3856-D87D-585A308F9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79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BA80640-CFB5-A721-A097-39470CD45C6A}"/>
              </a:ext>
            </a:extLst>
          </p:cNvPr>
          <p:cNvSpPr txBox="1"/>
          <p:nvPr/>
        </p:nvSpPr>
        <p:spPr>
          <a:xfrm>
            <a:off x="239486" y="250372"/>
            <a:ext cx="9307285" cy="66787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accent1"/>
                </a:solidFill>
              </a:rPr>
              <a:t>3. Crew Communication and Teamwork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Communicate </a:t>
            </a:r>
            <a:r>
              <a:rPr lang="en-US" sz="3600" b="1" dirty="0">
                <a:solidFill>
                  <a:schemeClr val="accent1"/>
                </a:solidFill>
              </a:rPr>
              <a:t>clearly and efficiently</a:t>
            </a:r>
            <a:r>
              <a:rPr lang="en-US" sz="3600" dirty="0">
                <a:solidFill>
                  <a:schemeClr val="accent1"/>
                </a:solidFill>
              </a:rPr>
              <a:t> on the field and during dead-ball periods.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Support crew members when needed and </a:t>
            </a:r>
            <a:r>
              <a:rPr lang="en-US" sz="3600" b="1" dirty="0">
                <a:solidFill>
                  <a:schemeClr val="accent1"/>
                </a:solidFill>
              </a:rPr>
              <a:t>trust each official’s primary keys and responsibilities</a:t>
            </a:r>
            <a:r>
              <a:rPr lang="en-US" sz="3600" dirty="0">
                <a:solidFill>
                  <a:schemeClr val="accent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Meet pregame expectations regarding: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Coverage and positioning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Game-changing play philosophy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Unusual situations (onside kicks, fair catch, momentum, fouls on scoring plays, etc.)</a:t>
            </a:r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F1B42CE2-9E98-9D7A-D066-1404DCB75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63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1F35952-DC85-C444-7E3D-ACB71D8D7F49}"/>
              </a:ext>
            </a:extLst>
          </p:cNvPr>
          <p:cNvSpPr txBox="1"/>
          <p:nvPr/>
        </p:nvSpPr>
        <p:spPr>
          <a:xfrm>
            <a:off x="783771" y="609600"/>
            <a:ext cx="836839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3600" b="1" dirty="0">
                <a:solidFill>
                  <a:schemeClr val="accent1"/>
                </a:solidFill>
              </a:rPr>
              <a:t>4. Game Management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Set the tone early with presence and control. It’s ok to smile.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Use preventive officiating when appropriate, but do not coach players or warn excessively.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Know escalation steps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Unsportsmanlike conduct/Coaches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Sideline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</a:rPr>
              <a:t>Fight potential and post-play action</a:t>
            </a:r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4166A8ED-2FC0-43B3-46B7-EA02163153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144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C6808D0-23EC-F98A-3B88-313282804E8E}"/>
              </a:ext>
            </a:extLst>
          </p:cNvPr>
          <p:cNvSpPr txBox="1"/>
          <p:nvPr/>
        </p:nvSpPr>
        <p:spPr>
          <a:xfrm>
            <a:off x="1034143" y="424544"/>
            <a:ext cx="811802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1"/>
                </a:solidFill>
              </a:rPr>
              <a:t>5. Stay Focused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Give full concentration from opening kickoff to final whistle.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Finish every play with eyes on players who may engage in late or unnecessary actions.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Move with a purpose, maintaining proper angles instead of simply running fast. Trust your training.</a:t>
            </a:r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DA8A1E90-3625-07B7-4C9E-12AEA6CE82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5018603-165A-7802-6651-0E31A62F4034}"/>
              </a:ext>
            </a:extLst>
          </p:cNvPr>
          <p:cNvSpPr txBox="1"/>
          <p:nvPr/>
        </p:nvSpPr>
        <p:spPr>
          <a:xfrm>
            <a:off x="631371" y="304800"/>
            <a:ext cx="8520793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1"/>
                </a:solidFill>
              </a:rPr>
              <a:t>6. Safety and Sportsmanship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Prioritize player safety on contact involving: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Targeting / illegal helmet contact/ Flagrant acts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Hits on defenseless players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Action near boundary lines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Address taunting, dead-ball contact, and retaliatory behavior immediately, racial slurs.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0E6C316F-72AA-F7B1-E900-F85A1311F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294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CCB9603-743D-B0C2-B447-6B8127FFE04E}"/>
              </a:ext>
            </a:extLst>
          </p:cNvPr>
          <p:cNvSpPr txBox="1"/>
          <p:nvPr/>
        </p:nvSpPr>
        <p:spPr>
          <a:xfrm>
            <a:off x="729343" y="272144"/>
            <a:ext cx="8422821" cy="68018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1"/>
                </a:solidFill>
              </a:rPr>
              <a:t>7. Appearance and Preparedness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Uniform must be clean, pressed</a:t>
            </a:r>
            <a:r>
              <a:rPr lang="en-US" sz="4000" b="1" dirty="0">
                <a:solidFill>
                  <a:schemeClr val="accent1"/>
                </a:solidFill>
              </a:rPr>
              <a:t>, </a:t>
            </a:r>
            <a:r>
              <a:rPr lang="en-US" sz="4000" dirty="0">
                <a:solidFill>
                  <a:schemeClr val="accent1"/>
                </a:solidFill>
              </a:rPr>
              <a:t>and look presentable. Come dressed business casual to game.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Clean shaven ( it will grow back)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Arrive on time (or early) and be ready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Crew pregame meeting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Working with other officials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Study 7-man mechanics</a:t>
            </a:r>
          </a:p>
          <a:p>
            <a:pPr>
              <a:buNone/>
            </a:pPr>
            <a:endParaRPr lang="en-US" sz="3600" b="1" dirty="0"/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D388D857-DF09-7B15-F986-1B38F283E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670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6AC3EC5-15BE-6279-AB9C-312365BE51D6}"/>
              </a:ext>
            </a:extLst>
          </p:cNvPr>
          <p:cNvSpPr txBox="1"/>
          <p:nvPr/>
        </p:nvSpPr>
        <p:spPr>
          <a:xfrm>
            <a:off x="947057" y="272144"/>
            <a:ext cx="8205107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4000" b="1" dirty="0">
                <a:solidFill>
                  <a:schemeClr val="accent1"/>
                </a:solidFill>
              </a:rPr>
              <a:t>8.Media, Fans and External Interaction, Locker rooms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No engagement with spectators or media.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Any requests from the media for statements should go through the</a:t>
            </a:r>
            <a:r>
              <a:rPr lang="en-US" sz="4000" b="1" dirty="0">
                <a:solidFill>
                  <a:schemeClr val="accent1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chemeClr val="accent1"/>
                </a:solidFill>
              </a:rPr>
              <a:t>NIAA Executive Director</a:t>
            </a:r>
            <a:r>
              <a:rPr lang="en-US" sz="4000" dirty="0">
                <a:solidFill>
                  <a:schemeClr val="accent1"/>
                </a:solidFill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Social Media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accent1"/>
                </a:solidFill>
              </a:rPr>
              <a:t>Respect the Officials locker room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accent1"/>
              </a:solidFill>
            </a:endParaRPr>
          </a:p>
        </p:txBody>
      </p:sp>
      <p:pic>
        <p:nvPicPr>
          <p:cNvPr id="4" name="Picture 3" descr="A black and white chip with a logo&#10;&#10;AI-generated content may be incorrect.">
            <a:extLst>
              <a:ext uri="{FF2B5EF4-FFF2-40B4-BE49-F238E27FC236}">
                <a16:creationId xmlns:a16="http://schemas.microsoft.com/office/drawing/2014/main" id="{AC9DEEEA-1351-1808-A954-A26E9D06E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8771" y="4974770"/>
            <a:ext cx="1738993" cy="1738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5668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899</TotalTime>
  <Words>571</Words>
  <Application>Microsoft Office PowerPoint</Application>
  <PresentationFormat>Widescreen</PresentationFormat>
  <Paragraphs>68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Aptos</vt:lpstr>
      <vt:lpstr>Arial</vt:lpstr>
      <vt:lpstr>Trebuchet MS</vt:lpstr>
      <vt:lpstr>Wingdings 3</vt:lpstr>
      <vt:lpstr>Facet</vt:lpstr>
      <vt:lpstr> 2025 Nevada State                         Football Championships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CONGRATULATIONS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Larry Hanson</dc:creator>
  <cp:lastModifiedBy>Larry Hanson</cp:lastModifiedBy>
  <cp:revision>4</cp:revision>
  <dcterms:created xsi:type="dcterms:W3CDTF">2025-11-16T16:10:48Z</dcterms:created>
  <dcterms:modified xsi:type="dcterms:W3CDTF">2025-11-20T00:12:17Z</dcterms:modified>
</cp:coreProperties>
</file>